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8" r:id="rId15"/>
    <p:sldId id="319" r:id="rId16"/>
    <p:sldId id="320" r:id="rId17"/>
    <p:sldId id="321" r:id="rId18"/>
    <p:sldId id="326" r:id="rId19"/>
    <p:sldId id="322" r:id="rId20"/>
    <p:sldId id="324" r:id="rId21"/>
    <p:sldId id="325" r:id="rId22"/>
    <p:sldId id="323" r:id="rId23"/>
    <p:sldId id="327" r:id="rId24"/>
    <p:sldId id="328" r:id="rId25"/>
    <p:sldId id="329" r:id="rId26"/>
    <p:sldId id="33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64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Setup servers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architecture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demo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Setup servers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architecture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demo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witter.com/docs/streaming-apis" TargetMode="External"/><Relationship Id="rId2" Type="http://schemas.openxmlformats.org/officeDocument/2006/relationships/hyperlink" Target="https://github.com/twitter/hb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twitter.com/developer/en_us/a/2013/the-hosebird-client-streaming-library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apache.org/dist/kafka/3.0.0/kafka_2.13-3.0.0.tgz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witter.com/docs/streaming-apis" TargetMode="External"/><Relationship Id="rId2" Type="http://schemas.openxmlformats.org/officeDocument/2006/relationships/hyperlink" Target="https://github.com/twitter/hb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twitter.com/developer/en_us/a/2013/the-hosebird-client-streaming-libra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7200" dirty="0"/>
              <a:t>BDT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sz="2000" dirty="0"/>
              <a:t>Demelash Minyahil : 613452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C3B44-41C6-78EE-03C6-930520C2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132189"/>
            <a:ext cx="8681884" cy="60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3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01F3-E8F3-97F2-28DD-C7EDFBAB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261C-8BC7-BA06-A9CE-B4FDC90A1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4171A"/>
                </a:solidFill>
                <a:effectLst/>
                <a:latin typeface="Helvetica Neue LT"/>
              </a:rPr>
              <a:t>The </a:t>
            </a:r>
            <a:r>
              <a:rPr lang="en-US" b="1" i="0" dirty="0" err="1">
                <a:solidFill>
                  <a:srgbClr val="14171A"/>
                </a:solidFill>
                <a:effectLst/>
                <a:latin typeface="Helvetica Neue LT"/>
              </a:rPr>
              <a:t>Hosebird</a:t>
            </a:r>
            <a:r>
              <a:rPr lang="en-US" b="1" i="0" dirty="0">
                <a:solidFill>
                  <a:srgbClr val="14171A"/>
                </a:solidFill>
                <a:effectLst/>
                <a:latin typeface="Helvetica Neue LT"/>
              </a:rPr>
              <a:t> Client streaming library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657786"/>
                </a:solidFill>
                <a:effectLst/>
                <a:latin typeface="Helvetica Neue LT"/>
              </a:rPr>
              <a:t> </a:t>
            </a:r>
            <a:r>
              <a:rPr lang="en-US" b="0" i="0" u="none" strike="noStrike" dirty="0" err="1">
                <a:solidFill>
                  <a:srgbClr val="1DA1F2"/>
                </a:solidFill>
                <a:effectLst/>
                <a:latin typeface="Helvetica Neue LT"/>
                <a:hlinkClick r:id="rId2"/>
              </a:rPr>
              <a:t>Hosebird</a:t>
            </a:r>
            <a:r>
              <a:rPr lang="en-US" b="0" i="0" u="none" strike="noStrike" dirty="0">
                <a:solidFill>
                  <a:srgbClr val="1DA1F2"/>
                </a:solidFill>
                <a:effectLst/>
                <a:latin typeface="Helvetica Neue LT"/>
                <a:hlinkClick r:id="rId2"/>
              </a:rPr>
              <a:t> Client</a:t>
            </a:r>
            <a:r>
              <a:rPr lang="en-US" b="0" i="0" dirty="0">
                <a:solidFill>
                  <a:srgbClr val="657786"/>
                </a:solidFill>
                <a:effectLst/>
                <a:latin typeface="Helvetica Neue LT"/>
              </a:rPr>
              <a:t>, a Java-based client for Twitter’s </a:t>
            </a:r>
            <a:r>
              <a:rPr lang="en-US" b="0" i="0" u="none" strike="noStrike" dirty="0">
                <a:solidFill>
                  <a:srgbClr val="1DA1F2"/>
                </a:solidFill>
                <a:effectLst/>
                <a:latin typeface="Helvetica Neue LT"/>
                <a:hlinkClick r:id="rId3"/>
              </a:rPr>
              <a:t>Streaming APIs</a:t>
            </a:r>
            <a:endParaRPr lang="en-US" b="0" i="0" u="none" strike="noStrike" dirty="0">
              <a:solidFill>
                <a:srgbClr val="1DA1F2"/>
              </a:solidFill>
              <a:effectLst/>
              <a:latin typeface="Helvetica Neue LT"/>
            </a:endParaRPr>
          </a:p>
          <a:p>
            <a:pPr marL="0" indent="0">
              <a:buNone/>
            </a:pPr>
            <a:r>
              <a:rPr lang="en-US" sz="16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 LT"/>
              </a:rPr>
              <a:t>( source : </a:t>
            </a:r>
            <a:r>
              <a:rPr lang="en-US" sz="16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 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https://blog.twitter.com/developer/en_us/a/2013/the-hosebird-client-streaming-library</a:t>
            </a:r>
            <a:r>
              <a:rPr lang="en-US" sz="16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 LT"/>
              </a:rPr>
              <a:t>)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T"/>
              </a:rPr>
              <a:t>- </a:t>
            </a:r>
            <a:r>
              <a:rPr lang="en-US" sz="1400" b="0" i="0" dirty="0">
                <a:solidFill>
                  <a:srgbClr val="657786"/>
                </a:solidFill>
                <a:effectLst/>
                <a:latin typeface="Helvetica Neue LT"/>
              </a:rPr>
              <a:t>OAuth integration</a:t>
            </a:r>
            <a:endParaRPr lang="en-US" sz="16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 Neue 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685A-D506-0CC6-0587-E172B20D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C4E6-A00D-7C68-8938-EDA5ABE5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search Items used: GERD ,Ethiopia</a:t>
            </a:r>
          </a:p>
          <a:p>
            <a:endParaRPr lang="en-US" dirty="0"/>
          </a:p>
          <a:p>
            <a:r>
              <a:rPr lang="en-US" dirty="0"/>
              <a:t>Frequency : 5 seconds</a:t>
            </a:r>
          </a:p>
          <a:p>
            <a:endParaRPr lang="en-US" dirty="0"/>
          </a:p>
          <a:p>
            <a:r>
              <a:rPr lang="en-US" dirty="0"/>
              <a:t>Send </a:t>
            </a:r>
          </a:p>
        </p:txBody>
      </p:sp>
    </p:spTree>
    <p:extLst>
      <p:ext uri="{BB962C8B-B14F-4D97-AF65-F5344CB8AC3E}">
        <p14:creationId xmlns:p14="http://schemas.microsoft.com/office/powerpoint/2010/main" val="2190280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756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0685A-D506-0CC6-0587-E172B20D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Producer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FE6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D84B06-7A9D-27B9-EFE8-A30848689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E177D7-5653-9D00-51B5-E3027881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13"/>
            <a:ext cx="12192000" cy="65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93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A5B8-600D-2FE5-81C5-F3E79316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3A645-C927-0DF8-8417-BB8CC025E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stream is divided into batches called </a:t>
            </a:r>
            <a:r>
              <a:rPr lang="en-US" b="1" dirty="0" err="1"/>
              <a:t>DStreams</a:t>
            </a:r>
            <a:r>
              <a:rPr lang="en-US" dirty="0"/>
              <a:t>, which internally is a sequence of RDDs. The RDDs are then processed using Spark APIs, and the results are returned in batches.</a:t>
            </a:r>
          </a:p>
          <a:p>
            <a:r>
              <a:rPr lang="en-US" dirty="0"/>
              <a:t>Again, it processed into Tweet of RDD and sent to </a:t>
            </a:r>
            <a:r>
              <a:rPr lang="en-US" dirty="0" err="1"/>
              <a:t>HbaseRepository</a:t>
            </a:r>
            <a:r>
              <a:rPr lang="en-US" dirty="0"/>
              <a:t> to be stored in DB.</a:t>
            </a:r>
          </a:p>
        </p:txBody>
      </p:sp>
    </p:spTree>
    <p:extLst>
      <p:ext uri="{BB962C8B-B14F-4D97-AF65-F5344CB8AC3E}">
        <p14:creationId xmlns:p14="http://schemas.microsoft.com/office/powerpoint/2010/main" val="395670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6FB89-2BB9-3A4C-7DE1-C221C25FF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32"/>
          <a:stretch/>
        </p:blipFill>
        <p:spPr>
          <a:xfrm>
            <a:off x="0" y="135567"/>
            <a:ext cx="12192000" cy="63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9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7CAD-D6C0-FF56-C48F-BC978951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4833FC-F3BB-77D3-E2E1-224B90DDD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12" y="176979"/>
            <a:ext cx="10949938" cy="6133857"/>
          </a:xfrm>
        </p:spPr>
      </p:pic>
    </p:spTree>
    <p:extLst>
      <p:ext uri="{BB962C8B-B14F-4D97-AF65-F5344CB8AC3E}">
        <p14:creationId xmlns:p14="http://schemas.microsoft.com/office/powerpoint/2010/main" val="206907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7CAD-D6C0-FF56-C48F-BC978951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45C7-FC17-1434-89B0-C8A7BADA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5E83EB-2C9C-40DD-6BFE-890817CC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632" y="35513"/>
            <a:ext cx="8632722" cy="67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0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A7CAD-D6C0-FF56-C48F-BC978951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45C7-FC17-1434-89B0-C8A7BADA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4648B-939A-D889-A8AF-ECCD1F79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02"/>
            <a:ext cx="12192000" cy="67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8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56F7-B679-B2CF-CFBE-D4B1D42D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15321-F006-4704-A1F7-4A34BCF8D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939" y="564534"/>
            <a:ext cx="8898199" cy="5423311"/>
          </a:xfrm>
        </p:spPr>
      </p:pic>
    </p:spTree>
    <p:extLst>
      <p:ext uri="{BB962C8B-B14F-4D97-AF65-F5344CB8AC3E}">
        <p14:creationId xmlns:p14="http://schemas.microsoft.com/office/powerpoint/2010/main" val="4181863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33035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8630-5055-3DE7-74D8-007E6383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6304-4B60-9C6E-25FF-D7BC31B7D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59C5A-1674-2940-A0EE-240DFDE9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34"/>
            <a:ext cx="12192000" cy="65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43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F096-1F86-BBAF-1DDA-5A9F4B88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Tweet Id:</a:t>
            </a:r>
            <a:br>
              <a:rPr lang="en-US" sz="3600" dirty="0"/>
            </a:br>
            <a:r>
              <a:rPr lang="en-US" sz="3600" dirty="0"/>
              <a:t>1573907134047305728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4787-29D8-204A-2CB2-4348402D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A4726-1134-0F61-8750-0EC3D1513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381" y="392508"/>
            <a:ext cx="7717304" cy="3844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219C8D-E1B6-AA66-96CE-5FFF9F7B8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7" y="1824108"/>
            <a:ext cx="9399638" cy="46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93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EA33928-6977-6757-3C83-CF75F4E4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 count :sample with time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7B0223-6501-2EAD-E1B6-B748DEC98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6B2C280-17B0-1646-244E-3F6BFD4B84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EC3D2D-04D9-FDA6-C238-F657E52BC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3521D9-6122-4DD6-8CFA-56BA5429F19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70ACA-B76F-5A95-F22D-830373A1F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0" y="2113935"/>
            <a:ext cx="6222558" cy="3111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CA2BC-9F07-BB76-DA09-CE146B0D5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5" b="18716"/>
          <a:stretch/>
        </p:blipFill>
        <p:spPr>
          <a:xfrm>
            <a:off x="5891489" y="2377440"/>
            <a:ext cx="5888646" cy="28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26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AFAF-A2C7-5A77-55E1-956E8E64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82" y="240450"/>
            <a:ext cx="9435035" cy="748455"/>
          </a:xfrm>
        </p:spPr>
        <p:txBody>
          <a:bodyPr/>
          <a:lstStyle/>
          <a:p>
            <a:r>
              <a:rPr lang="en-US" dirty="0"/>
              <a:t>HBASE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B510C-7629-95F2-7EAA-95381640D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7B731-85D2-0A9D-3CB8-EF440A4BD3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58C799-AB8C-79F0-9B38-6750ACA42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F35461-903C-3A37-9C0F-26428232673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6E6C4-826C-3488-0997-73343DA41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981"/>
            <a:ext cx="12192000" cy="580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0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9C60-D9E2-06B2-C0AD-7684C389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Server’s setup :</a:t>
            </a:r>
            <a:r>
              <a:rPr lang="en-US" dirty="0">
                <a:hlinkClick r:id="rId2"/>
              </a:rPr>
              <a:t>Kafka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AAF0F-0CB2-ADDB-0823-077FBFCC59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- Download and install Kafka</a:t>
            </a:r>
          </a:p>
          <a:p>
            <a:r>
              <a:rPr lang="en-US" dirty="0"/>
              <a:t>- CD to bin folder</a:t>
            </a:r>
          </a:p>
          <a:p>
            <a:r>
              <a:rPr lang="en-US" dirty="0"/>
              <a:t>Run this command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./kafka-server-start.sh </a:t>
            </a:r>
            <a:r>
              <a:rPr lang="en-US" b="1" dirty="0">
                <a:solidFill>
                  <a:srgbClr val="00B0F0"/>
                </a:solidFill>
              </a:rPr>
              <a:t>../config/</a:t>
            </a:r>
            <a:r>
              <a:rPr lang="en-US" b="1" dirty="0" err="1">
                <a:solidFill>
                  <a:srgbClr val="00B0F0"/>
                </a:solidFill>
              </a:rPr>
              <a:t>server.properties</a:t>
            </a:r>
            <a:r>
              <a:rPr lang="en-US" b="1" dirty="0">
                <a:solidFill>
                  <a:srgbClr val="00B0F0"/>
                </a:solidFill>
              </a:rPr>
              <a:t> </a:t>
            </a:r>
          </a:p>
          <a:p>
            <a:endParaRPr lang="en-US" b="1" dirty="0">
              <a:solidFill>
                <a:srgbClr val="00B0F0"/>
              </a:solidFill>
            </a:endParaRPr>
          </a:p>
          <a:p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95622-B7F7-DC49-F166-091169B3F7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Create Topic</a:t>
            </a:r>
          </a:p>
          <a:p>
            <a:r>
              <a:rPr lang="en-US" dirty="0"/>
              <a:t>- CD to Kafka bin folder</a:t>
            </a:r>
          </a:p>
          <a:p>
            <a:r>
              <a:rPr lang="en-US" b="1" dirty="0"/>
              <a:t>- </a:t>
            </a:r>
            <a:r>
              <a:rPr lang="en-US" dirty="0"/>
              <a:t>Run this command</a:t>
            </a:r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</a:rPr>
              <a:t>./kafka-topics.sh </a:t>
            </a:r>
            <a:r>
              <a:rPr lang="en-US" b="1" dirty="0">
                <a:solidFill>
                  <a:srgbClr val="00B0F0"/>
                </a:solidFill>
              </a:rPr>
              <a:t>--create --bootstrap-server localhost:9092 --partitions 1 --replication-factor 1 --topic tweets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D369B-7565-786D-B909-F90D32A7C3CB}"/>
              </a:ext>
            </a:extLst>
          </p:cNvPr>
          <p:cNvSpPr txBox="1"/>
          <p:nvPr/>
        </p:nvSpPr>
        <p:spPr>
          <a:xfrm>
            <a:off x="653143" y="5869093"/>
            <a:ext cx="110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configurations are bundled in separate </a:t>
            </a:r>
            <a:r>
              <a:rPr lang="en-US" dirty="0" err="1"/>
              <a:t>sh</a:t>
            </a:r>
            <a:r>
              <a:rPr lang="en-US" dirty="0"/>
              <a:t> file for click and run ;simplicity. See </a:t>
            </a:r>
            <a:r>
              <a:rPr lang="en-US" dirty="0">
                <a:highlight>
                  <a:srgbClr val="FFFF00"/>
                </a:highlight>
              </a:rPr>
              <a:t>next slide </a:t>
            </a:r>
            <a:r>
              <a:rPr lang="en-US" dirty="0"/>
              <a:t>for the location</a:t>
            </a:r>
          </a:p>
        </p:txBody>
      </p:sp>
    </p:spTree>
    <p:extLst>
      <p:ext uri="{BB962C8B-B14F-4D97-AF65-F5344CB8AC3E}">
        <p14:creationId xmlns:p14="http://schemas.microsoft.com/office/powerpoint/2010/main" val="414421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9C60-D9E2-06B2-C0AD-7684C389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Server’s setup :Kafka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B4F58-E06A-E6A8-F450-9D44EA5C7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885"/>
          <a:stretch/>
        </p:blipFill>
        <p:spPr>
          <a:xfrm>
            <a:off x="1342301" y="2531777"/>
            <a:ext cx="8048007" cy="30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2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9C60-D9E2-06B2-C0AD-7684C389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/HIVE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AAF0F-0CB2-ADDB-0823-077FBFCC5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1"/>
            <a:ext cx="9772883" cy="2880308"/>
          </a:xfrm>
        </p:spPr>
        <p:txBody>
          <a:bodyPr/>
          <a:lstStyle/>
          <a:p>
            <a:r>
              <a:rPr lang="en-US" dirty="0"/>
              <a:t>- Install and Configure </a:t>
            </a:r>
            <a:r>
              <a:rPr lang="en-US" dirty="0" err="1"/>
              <a:t>Hbase</a:t>
            </a:r>
            <a:r>
              <a:rPr lang="en-US" dirty="0"/>
              <a:t>/HIVE (installed in </a:t>
            </a:r>
            <a:r>
              <a:rPr lang="en-US" dirty="0" err="1"/>
              <a:t>cloudera</a:t>
            </a:r>
            <a:r>
              <a:rPr lang="en-US" dirty="0"/>
              <a:t>)</a:t>
            </a:r>
          </a:p>
          <a:p>
            <a:r>
              <a:rPr lang="en-US" dirty="0"/>
              <a:t>- start </a:t>
            </a:r>
            <a:r>
              <a:rPr lang="en-US" dirty="0" err="1"/>
              <a:t>hbase</a:t>
            </a:r>
            <a:r>
              <a:rPr lang="en-US" dirty="0"/>
              <a:t>-master and </a:t>
            </a:r>
            <a:r>
              <a:rPr lang="en-US" dirty="0" err="1"/>
              <a:t>hbase-regionserver</a:t>
            </a:r>
            <a:endParaRPr lang="en-US" dirty="0"/>
          </a:p>
          <a:p>
            <a:r>
              <a:rPr lang="en-US" dirty="0"/>
              <a:t>- create/re-create the table named tweet using </a:t>
            </a:r>
            <a:r>
              <a:rPr lang="en-US" dirty="0" err="1"/>
              <a:t>hbase</a:t>
            </a:r>
            <a:r>
              <a:rPr lang="en-US" dirty="0"/>
              <a:t> shell</a:t>
            </a:r>
          </a:p>
          <a:p>
            <a:r>
              <a:rPr lang="en-US" b="1" dirty="0">
                <a:solidFill>
                  <a:srgbClr val="00B0F0"/>
                </a:solidFill>
              </a:rPr>
              <a:t>- run script (</a:t>
            </a:r>
            <a:r>
              <a:rPr lang="en-US" b="1" dirty="0" err="1">
                <a:solidFill>
                  <a:srgbClr val="00B0F0"/>
                </a:solidFill>
              </a:rPr>
              <a:t>hive.sql</a:t>
            </a:r>
            <a:r>
              <a:rPr lang="en-US" b="1" dirty="0">
                <a:solidFill>
                  <a:srgbClr val="00B0F0"/>
                </a:solidFill>
              </a:rPr>
              <a:t>) to create the table in HIVE; hive </a:t>
            </a:r>
            <a:r>
              <a:rPr lang="en-US" b="1" dirty="0" err="1">
                <a:solidFill>
                  <a:srgbClr val="00B0F0"/>
                </a:solidFill>
              </a:rPr>
              <a:t>comand</a:t>
            </a:r>
            <a:endParaRPr lang="en-US" b="1" dirty="0">
              <a:solidFill>
                <a:srgbClr val="00B0F0"/>
              </a:solidFill>
            </a:endParaRPr>
          </a:p>
          <a:p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D369B-7565-786D-B909-F90D32A7C3CB}"/>
              </a:ext>
            </a:extLst>
          </p:cNvPr>
          <p:cNvSpPr txBox="1"/>
          <p:nvPr/>
        </p:nvSpPr>
        <p:spPr>
          <a:xfrm>
            <a:off x="653143" y="5869093"/>
            <a:ext cx="1106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configurations are bundled in separate </a:t>
            </a:r>
            <a:r>
              <a:rPr lang="en-US" dirty="0" err="1"/>
              <a:t>sh</a:t>
            </a:r>
            <a:r>
              <a:rPr lang="en-US" dirty="0"/>
              <a:t> file for click and run ;simplicity. See </a:t>
            </a:r>
            <a:r>
              <a:rPr lang="en-US" dirty="0">
                <a:highlight>
                  <a:srgbClr val="FFFF00"/>
                </a:highlight>
              </a:rPr>
              <a:t>next slide </a:t>
            </a:r>
            <a:r>
              <a:rPr lang="en-US" dirty="0"/>
              <a:t>for the location</a:t>
            </a:r>
          </a:p>
        </p:txBody>
      </p:sp>
    </p:spTree>
    <p:extLst>
      <p:ext uri="{BB962C8B-B14F-4D97-AF65-F5344CB8AC3E}">
        <p14:creationId xmlns:p14="http://schemas.microsoft.com/office/powerpoint/2010/main" val="207554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9C60-D9E2-06B2-C0AD-7684C389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HBASE/HIVE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E6077-8282-36A5-5F94-CAF0F3DA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35" y="2019103"/>
            <a:ext cx="6377937" cy="37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7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7B54B5-68D3-7DED-61D6-90CA35E43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Architectural 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760E01A-73F0-CB1C-CCBA-3DD80F9D1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0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5461-22AF-94EE-96D5-070BC0AC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1FBDF-351C-0E15-02C9-E5874F66A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362" y="2049206"/>
            <a:ext cx="8509291" cy="4323007"/>
          </a:xfrm>
        </p:spPr>
      </p:pic>
    </p:spTree>
    <p:extLst>
      <p:ext uri="{BB962C8B-B14F-4D97-AF65-F5344CB8AC3E}">
        <p14:creationId xmlns:p14="http://schemas.microsoft.com/office/powerpoint/2010/main" val="860557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01F3-E8F3-97F2-28DD-C7EDFBAB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: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261C-8BC7-BA06-A9CE-B4FDC90A1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4171A"/>
                </a:solidFill>
                <a:effectLst/>
                <a:latin typeface="Helvetica Neue LT"/>
              </a:rPr>
              <a:t>The </a:t>
            </a:r>
            <a:r>
              <a:rPr lang="en-US" b="1" i="0" dirty="0" err="1">
                <a:solidFill>
                  <a:srgbClr val="14171A"/>
                </a:solidFill>
                <a:effectLst/>
                <a:latin typeface="Helvetica Neue LT"/>
              </a:rPr>
              <a:t>Hosebird</a:t>
            </a:r>
            <a:r>
              <a:rPr lang="en-US" b="1" i="0" dirty="0">
                <a:solidFill>
                  <a:srgbClr val="14171A"/>
                </a:solidFill>
                <a:effectLst/>
                <a:latin typeface="Helvetica Neue LT"/>
              </a:rPr>
              <a:t> Client streaming library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657786"/>
                </a:solidFill>
                <a:effectLst/>
                <a:latin typeface="Helvetica Neue LT"/>
              </a:rPr>
              <a:t> </a:t>
            </a:r>
            <a:r>
              <a:rPr lang="en-US" b="0" i="0" u="none" strike="noStrike" dirty="0" err="1">
                <a:solidFill>
                  <a:srgbClr val="1DA1F2"/>
                </a:solidFill>
                <a:effectLst/>
                <a:latin typeface="Helvetica Neue LT"/>
                <a:hlinkClick r:id="rId2"/>
              </a:rPr>
              <a:t>Hosebird</a:t>
            </a:r>
            <a:r>
              <a:rPr lang="en-US" b="0" i="0" u="none" strike="noStrike" dirty="0">
                <a:solidFill>
                  <a:srgbClr val="1DA1F2"/>
                </a:solidFill>
                <a:effectLst/>
                <a:latin typeface="Helvetica Neue LT"/>
                <a:hlinkClick r:id="rId2"/>
              </a:rPr>
              <a:t> Client</a:t>
            </a:r>
            <a:r>
              <a:rPr lang="en-US" b="0" i="0" dirty="0">
                <a:solidFill>
                  <a:srgbClr val="657786"/>
                </a:solidFill>
                <a:effectLst/>
                <a:latin typeface="Helvetica Neue LT"/>
              </a:rPr>
              <a:t>, a Java-based client for Twitter’s </a:t>
            </a:r>
            <a:r>
              <a:rPr lang="en-US" b="0" i="0" u="none" strike="noStrike" dirty="0">
                <a:solidFill>
                  <a:srgbClr val="1DA1F2"/>
                </a:solidFill>
                <a:effectLst/>
                <a:latin typeface="Helvetica Neue LT"/>
                <a:hlinkClick r:id="rId3"/>
              </a:rPr>
              <a:t>Streaming APIs</a:t>
            </a:r>
            <a:endParaRPr lang="en-US" b="0" i="0" u="none" strike="noStrike" dirty="0">
              <a:solidFill>
                <a:srgbClr val="1DA1F2"/>
              </a:solidFill>
              <a:effectLst/>
              <a:latin typeface="Helvetica Neue LT"/>
            </a:endParaRPr>
          </a:p>
          <a:p>
            <a:pPr marL="0" indent="0">
              <a:buNone/>
            </a:pPr>
            <a:r>
              <a:rPr lang="en-US" sz="16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 LT"/>
              </a:rPr>
              <a:t>( source : </a:t>
            </a:r>
            <a:r>
              <a:rPr lang="en-US" sz="16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 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https://blog.twitter.com/developer/en_us/a/2013/the-hosebird-client-streaming-library</a:t>
            </a:r>
            <a:r>
              <a:rPr lang="en-US" sz="16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 Neue LT"/>
              </a:rPr>
              <a:t>)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T"/>
              </a:rPr>
              <a:t>- </a:t>
            </a:r>
            <a:r>
              <a:rPr lang="en-US" sz="1400" b="0" i="0" dirty="0">
                <a:solidFill>
                  <a:srgbClr val="657786"/>
                </a:solidFill>
                <a:effectLst/>
                <a:latin typeface="Helvetica Neue LT"/>
              </a:rPr>
              <a:t>OAuth integration</a:t>
            </a:r>
            <a:endParaRPr lang="en-US" sz="16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 Neue 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542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{7286CB14-591F-4890-BE86-5A8DF1E95660}tf11437505_win32</Template>
  <TotalTime>353</TotalTime>
  <Words>351</Words>
  <Application>Microsoft Office PowerPoint</Application>
  <PresentationFormat>Widescreen</PresentationFormat>
  <Paragraphs>56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Georgia Pro Cond Light</vt:lpstr>
      <vt:lpstr>Helvetica Neue LT</vt:lpstr>
      <vt:lpstr>Speak Pro</vt:lpstr>
      <vt:lpstr>Wingdings</vt:lpstr>
      <vt:lpstr>RetrospectVTI</vt:lpstr>
      <vt:lpstr>BDT Project</vt:lpstr>
      <vt:lpstr>Contents</vt:lpstr>
      <vt:lpstr>Server’s setup :Kafka</vt:lpstr>
      <vt:lpstr>… Server’s setup :Kafka</vt:lpstr>
      <vt:lpstr>Hbase/HIVE configuration</vt:lpstr>
      <vt:lpstr>… HBASE/HIVE configuration</vt:lpstr>
      <vt:lpstr>Architectural Design</vt:lpstr>
      <vt:lpstr>Data Flow Diagram</vt:lpstr>
      <vt:lpstr>Twitter :  </vt:lpstr>
      <vt:lpstr>PowerPoint Presentation</vt:lpstr>
      <vt:lpstr>Twitter :  </vt:lpstr>
      <vt:lpstr>Producer</vt:lpstr>
      <vt:lpstr>Producer</vt:lpstr>
      <vt:lpstr>Consumer</vt:lpstr>
      <vt:lpstr>PowerPoint Presentation</vt:lpstr>
      <vt:lpstr>spark</vt:lpstr>
      <vt:lpstr>spark</vt:lpstr>
      <vt:lpstr>spark</vt:lpstr>
      <vt:lpstr>HIVE </vt:lpstr>
      <vt:lpstr>PowerPoint Presentation</vt:lpstr>
      <vt:lpstr>Tweet Id: 1573907134047305728</vt:lpstr>
      <vt:lpstr>Tweets count :sample with time</vt:lpstr>
      <vt:lpstr>HBASE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BDT Project</dc:title>
  <dc:creator>Demelash Gashaw Minyahil</dc:creator>
  <cp:lastModifiedBy>Demelash Gashaw Minyahil</cp:lastModifiedBy>
  <cp:revision>3</cp:revision>
  <dcterms:created xsi:type="dcterms:W3CDTF">2022-09-25T01:08:12Z</dcterms:created>
  <dcterms:modified xsi:type="dcterms:W3CDTF">2022-09-25T07:01:52Z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